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Poppins" panose="020B0502040204020203" pitchFamily="2" charset="0"/>
      <p:regular r:id="rId14"/>
    </p:embeddedFont>
    <p:embeddedFont>
      <p:font typeface="Poppins Bold" panose="020B0604020202020204" charset="0"/>
      <p:regular r:id="rId15"/>
    </p:embeddedFont>
    <p:embeddedFont>
      <p:font typeface="Poppins Bold Italic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123674"/>
            <a:ext cx="16230600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REINFORCEMENT TEST</a:t>
            </a:r>
          </a:p>
        </p:txBody>
      </p:sp>
      <p:sp>
        <p:nvSpPr>
          <p:cNvPr id="4" name="AutoShape 4"/>
          <p:cNvSpPr/>
          <p:nvPr/>
        </p:nvSpPr>
        <p:spPr>
          <a:xfrm>
            <a:off x="16978204" y="5378174"/>
            <a:ext cx="0" cy="2443291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2504799"/>
            <a:ext cx="16230600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POWER BI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127224"/>
            <a:ext cx="16230600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KISHORE VASUDEVAN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525064"/>
            <a:ext cx="16230600" cy="68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i="1" dirty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28/05/2025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509314"/>
            <a:ext cx="16230600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 ANALYTICS &amp; DATA SCIENCE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678590"/>
            <a:ext cx="16230600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FEB 25'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25507" y="3779837"/>
            <a:ext cx="13510372" cy="7491707"/>
            <a:chOff x="0" y="0"/>
            <a:chExt cx="18013830" cy="99889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 rot="-10800000">
            <a:off x="9951446" y="-1506081"/>
            <a:ext cx="13510372" cy="7491707"/>
            <a:chOff x="0" y="0"/>
            <a:chExt cx="18013830" cy="998894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1028700" y="508345"/>
            <a:ext cx="15677933" cy="105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9"/>
              </a:lnSpc>
            </a:pPr>
            <a:r>
              <a:rPr lang="en-US" sz="6999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FINDINGS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1663887"/>
            <a:ext cx="16230600" cy="607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7079" lvl="1" indent="-383540" algn="l">
              <a:lnSpc>
                <a:spcPts val="6039"/>
              </a:lnSpc>
              <a:buFont typeface="Arial"/>
              <a:buChar char="•"/>
            </a:pPr>
            <a:r>
              <a:rPr lang="en-US" sz="35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Diesel is a preferred fuel type because it offers higher mileage.</a:t>
            </a:r>
          </a:p>
          <a:p>
            <a:pPr marL="767079" lvl="1" indent="-383540" algn="l">
              <a:lnSpc>
                <a:spcPts val="6039"/>
              </a:lnSpc>
              <a:buFont typeface="Arial"/>
              <a:buChar char="•"/>
            </a:pPr>
            <a:r>
              <a:rPr lang="en-US" sz="35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the U.S., although petrol is often cheaper than diesel, many still choose diesel vehicles for their superior fuel efficiency.</a:t>
            </a:r>
          </a:p>
          <a:p>
            <a:pPr marL="767079" lvl="1" indent="-383540" algn="l">
              <a:lnSpc>
                <a:spcPts val="6039"/>
              </a:lnSpc>
              <a:buFont typeface="Arial"/>
              <a:buChar char="•"/>
            </a:pPr>
            <a:r>
              <a:rPr lang="en-US" sz="35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Alternatively, hybrid cars are a great option for fuel efficiency, as they mostly operate using electric motors.</a:t>
            </a:r>
          </a:p>
          <a:p>
            <a:pPr marL="767079" lvl="1" indent="-383540" algn="l">
              <a:lnSpc>
                <a:spcPts val="6039"/>
              </a:lnSpc>
              <a:buFont typeface="Arial"/>
              <a:buChar char="•"/>
            </a:pPr>
            <a:r>
              <a:rPr lang="en-US" sz="35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Used cars with good mileage and in good condition can be a smart choice, offering cost savings without compromising much on performance.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25507" y="3779837"/>
            <a:ext cx="13510372" cy="7491707"/>
            <a:chOff x="0" y="0"/>
            <a:chExt cx="18013830" cy="99889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 rot="-10800000">
            <a:off x="9951446" y="-1506081"/>
            <a:ext cx="13510372" cy="7491707"/>
            <a:chOff x="0" y="0"/>
            <a:chExt cx="18013830" cy="998894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1028700" y="508345"/>
            <a:ext cx="15677933" cy="105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9"/>
              </a:lnSpc>
            </a:pPr>
            <a:r>
              <a:rPr lang="en-US" sz="6999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2008281"/>
            <a:ext cx="16230600" cy="6832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7079" lvl="1" indent="-383540" algn="l">
              <a:lnSpc>
                <a:spcPts val="6039"/>
              </a:lnSpc>
              <a:buFont typeface="Arial"/>
              <a:buChar char="•"/>
            </a:pPr>
            <a:r>
              <a:rPr lang="en-US" sz="35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Used luxury cars are the most preferred for their value and condition.</a:t>
            </a:r>
          </a:p>
          <a:p>
            <a:pPr marL="767079" lvl="1" indent="-383540" algn="l">
              <a:lnSpc>
                <a:spcPts val="6039"/>
              </a:lnSpc>
              <a:buFont typeface="Arial"/>
              <a:buChar char="•"/>
            </a:pPr>
            <a:r>
              <a:rPr lang="en-US" sz="35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Diesel is favored for better mileage, while hybrids are chosen for fuel efficiency. </a:t>
            </a:r>
          </a:p>
          <a:p>
            <a:pPr marL="767079" lvl="1" indent="-383540" algn="l">
              <a:lnSpc>
                <a:spcPts val="6039"/>
              </a:lnSpc>
              <a:buFont typeface="Arial"/>
              <a:buChar char="•"/>
            </a:pPr>
            <a:r>
              <a:rPr lang="en-US" sz="35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Manual cars lead in total value, though automatics are priced slightly higher. </a:t>
            </a:r>
          </a:p>
          <a:p>
            <a:pPr marL="767079" lvl="1" indent="-383540" algn="l">
              <a:lnSpc>
                <a:spcPts val="6039"/>
              </a:lnSpc>
              <a:buFont typeface="Arial"/>
              <a:buChar char="•"/>
            </a:pPr>
            <a:r>
              <a:rPr lang="en-US" sz="35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Most vehicles have 3.0–4.0L engines, with electric cars having larger sizes. </a:t>
            </a:r>
          </a:p>
          <a:p>
            <a:pPr marL="767079" lvl="1" indent="-383540" algn="l">
              <a:lnSpc>
                <a:spcPts val="6039"/>
              </a:lnSpc>
              <a:buFont typeface="Arial"/>
              <a:buChar char="•"/>
            </a:pPr>
            <a:r>
              <a:rPr lang="en-US" sz="35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Overall, buyers seek efficiency, performance, and smart savings.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607668"/>
            <a:ext cx="16230600" cy="19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015"/>
              </a:lnSpc>
              <a:spcBef>
                <a:spcPct val="0"/>
              </a:spcBef>
            </a:pPr>
            <a:r>
              <a:rPr lang="en-US" sz="10725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THANK YOU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435043" y="7629921"/>
            <a:ext cx="7385392" cy="4095312"/>
            <a:chOff x="0" y="0"/>
            <a:chExt cx="9847189" cy="546041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5460416" cy="5460416"/>
              <a:chOff x="0" y="0"/>
              <a:chExt cx="406400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177800" y="-66675"/>
                <a:ext cx="152400" cy="473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4386773" y="0"/>
              <a:ext cx="5460416" cy="5460416"/>
              <a:chOff x="0" y="0"/>
              <a:chExt cx="406400" cy="406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177800" y="-66675"/>
                <a:ext cx="152400" cy="473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12126" y="2552972"/>
            <a:ext cx="10096065" cy="8022227"/>
            <a:chOff x="0" y="0"/>
            <a:chExt cx="11586891" cy="9206821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1586890" cy="9206822"/>
            </a:xfrm>
            <a:custGeom>
              <a:avLst/>
              <a:gdLst/>
              <a:ahLst/>
              <a:cxnLst/>
              <a:rect l="l" t="t" r="r" b="b"/>
              <a:pathLst>
                <a:path w="11586890" h="9206822">
                  <a:moveTo>
                    <a:pt x="11586890" y="9206822"/>
                  </a:moveTo>
                  <a:lnTo>
                    <a:pt x="10240439" y="0"/>
                  </a:lnTo>
                  <a:lnTo>
                    <a:pt x="0" y="0"/>
                  </a:lnTo>
                  <a:lnTo>
                    <a:pt x="1346451" y="9206822"/>
                  </a:lnTo>
                  <a:close/>
                </a:path>
              </a:pathLst>
            </a:custGeom>
            <a:blipFill>
              <a:blip r:embed="rId2"/>
              <a:stretch>
                <a:fillRect l="-12694" r="-1443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150169" y="508318"/>
            <a:ext cx="13987661" cy="105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9"/>
              </a:lnSpc>
            </a:pPr>
            <a:r>
              <a:rPr lang="en-US" sz="6999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94522"/>
            <a:ext cx="8939629" cy="6402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car dataset contains details from 7 different brands, with 4 unique models under each brand. It includes information such as </a:t>
            </a:r>
          </a:p>
          <a:p>
            <a:pPr marL="712462" lvl="1" indent="-356231" algn="just">
              <a:lnSpc>
                <a:spcPts val="4619"/>
              </a:lnSpc>
              <a:buFont typeface="Arial"/>
              <a:buChar char="•"/>
            </a:pPr>
            <a:r>
              <a:rPr lang="en-US" sz="32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 year</a:t>
            </a:r>
          </a:p>
          <a:p>
            <a:pPr marL="712462" lvl="1" indent="-356231" algn="just">
              <a:lnSpc>
                <a:spcPts val="4619"/>
              </a:lnSpc>
              <a:buFont typeface="Arial"/>
              <a:buChar char="•"/>
            </a:pPr>
            <a:r>
              <a:rPr lang="en-US" sz="32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Engine size</a:t>
            </a:r>
          </a:p>
          <a:p>
            <a:pPr marL="712462" lvl="1" indent="-356231" algn="just">
              <a:lnSpc>
                <a:spcPts val="4619"/>
              </a:lnSpc>
              <a:buFont typeface="Arial"/>
              <a:buChar char="•"/>
            </a:pPr>
            <a:r>
              <a:rPr lang="en-US" sz="32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Fuel type</a:t>
            </a:r>
          </a:p>
          <a:p>
            <a:pPr marL="712462" lvl="1" indent="-356231" algn="just">
              <a:lnSpc>
                <a:spcPts val="4619"/>
              </a:lnSpc>
              <a:buFont typeface="Arial"/>
              <a:buChar char="•"/>
            </a:pPr>
            <a:r>
              <a:rPr lang="en-US" sz="32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Transmission type</a:t>
            </a:r>
          </a:p>
          <a:p>
            <a:pPr marL="712462" lvl="1" indent="-356231" algn="just">
              <a:lnSpc>
                <a:spcPts val="4619"/>
              </a:lnSpc>
              <a:buFont typeface="Arial"/>
              <a:buChar char="•"/>
            </a:pPr>
            <a:r>
              <a:rPr lang="en-US" sz="32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Mileage</a:t>
            </a:r>
          </a:p>
          <a:p>
            <a:pPr marL="712462" lvl="1" indent="-356231" algn="just">
              <a:lnSpc>
                <a:spcPts val="4619"/>
              </a:lnSpc>
              <a:buFont typeface="Arial"/>
              <a:buChar char="•"/>
            </a:pPr>
            <a:r>
              <a:rPr lang="en-US" sz="32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Vehicle condition </a:t>
            </a:r>
          </a:p>
          <a:p>
            <a:pPr marL="712462" lvl="1" indent="-356231" algn="just">
              <a:lnSpc>
                <a:spcPts val="4619"/>
              </a:lnSpc>
              <a:buFont typeface="Arial"/>
              <a:buChar char="•"/>
            </a:pPr>
            <a:r>
              <a:rPr lang="en-US" sz="32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 price.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59998" y="3527503"/>
            <a:ext cx="13510372" cy="7491707"/>
            <a:chOff x="0" y="0"/>
            <a:chExt cx="18013830" cy="99889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710609" y="3010455"/>
            <a:ext cx="5995522" cy="4932858"/>
            <a:chOff x="0" y="0"/>
            <a:chExt cx="6184570" cy="50883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r="-16290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777058" y="3010455"/>
            <a:ext cx="5995522" cy="4932858"/>
            <a:chOff x="0" y="0"/>
            <a:chExt cx="6184570" cy="50883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8145" r="-8145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28700" y="508345"/>
            <a:ext cx="16230600" cy="105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9"/>
              </a:lnSpc>
            </a:pPr>
            <a:r>
              <a:rPr lang="en-US" sz="6999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DATA PROCESSING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789460"/>
            <a:ext cx="8681909" cy="729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6"/>
              </a:lnSpc>
            </a:pPr>
            <a:r>
              <a:rPr lang="en-US" sz="26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</a:t>
            </a:r>
          </a:p>
          <a:p>
            <a:pPr algn="just">
              <a:lnSpc>
                <a:spcPts val="3766"/>
              </a:lnSpc>
            </a:pPr>
            <a:r>
              <a:rPr lang="en-US" sz="26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Import data into Power BI and then click transform data to load dataset into Power Query:</a:t>
            </a:r>
          </a:p>
          <a:p>
            <a:pPr algn="just">
              <a:lnSpc>
                <a:spcPts val="3766"/>
              </a:lnSpc>
            </a:pPr>
            <a:endParaRPr lang="en-US" sz="269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80901" lvl="1" indent="-290451" algn="just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Duplicate checked</a:t>
            </a:r>
          </a:p>
          <a:p>
            <a:pPr marL="580901" lvl="1" indent="-290451" algn="just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changed data types</a:t>
            </a:r>
          </a:p>
          <a:p>
            <a:pPr algn="just">
              <a:lnSpc>
                <a:spcPts val="3766"/>
              </a:lnSpc>
            </a:pPr>
            <a:endParaRPr lang="en-US" sz="269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805"/>
              </a:lnSpc>
            </a:pPr>
            <a:r>
              <a:rPr lang="en-US" sz="343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DAX FUNCTIONS:</a:t>
            </a:r>
          </a:p>
          <a:p>
            <a:pPr algn="just">
              <a:lnSpc>
                <a:spcPts val="3766"/>
              </a:lnSpc>
            </a:pPr>
            <a:endParaRPr lang="en-US" sz="3432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80901" lvl="1" indent="-290451" algn="just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Minimum</a:t>
            </a:r>
          </a:p>
          <a:p>
            <a:pPr marL="580901" lvl="1" indent="-290451" algn="just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Maximum</a:t>
            </a:r>
          </a:p>
          <a:p>
            <a:pPr marL="580901" lvl="1" indent="-290451" algn="just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Average</a:t>
            </a:r>
          </a:p>
          <a:p>
            <a:pPr marL="580901" lvl="1" indent="-290451" algn="just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</a:t>
            </a:r>
          </a:p>
          <a:p>
            <a:pPr marL="580901" lvl="1" indent="-290451" algn="just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condition</a:t>
            </a:r>
          </a:p>
          <a:p>
            <a:pPr marL="580901" lvl="1" indent="-290451" algn="just">
              <a:lnSpc>
                <a:spcPts val="3766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Calculate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680055" y="3916917"/>
            <a:ext cx="13510372" cy="7491707"/>
            <a:chOff x="0" y="0"/>
            <a:chExt cx="18013830" cy="99889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2449283" y="1844357"/>
            <a:ext cx="14062929" cy="7860305"/>
          </a:xfrm>
          <a:custGeom>
            <a:avLst/>
            <a:gdLst/>
            <a:ahLst/>
            <a:cxnLst/>
            <a:rect l="l" t="t" r="r" b="b"/>
            <a:pathLst>
              <a:path w="14062929" h="7860305">
                <a:moveTo>
                  <a:pt x="0" y="0"/>
                </a:moveTo>
                <a:lnTo>
                  <a:pt x="14062929" y="0"/>
                </a:lnTo>
                <a:lnTo>
                  <a:pt x="14062929" y="7860305"/>
                </a:lnTo>
                <a:lnTo>
                  <a:pt x="0" y="7860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4" r="-244" b="-3573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68820" y="508318"/>
            <a:ext cx="15890480" cy="105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9"/>
              </a:lnSpc>
            </a:pPr>
            <a:r>
              <a:rPr lang="en-US" sz="6999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TOP 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04491" y="4549444"/>
            <a:ext cx="13167209" cy="7301418"/>
            <a:chOff x="0" y="0"/>
            <a:chExt cx="17556279" cy="973522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735223" cy="9735223"/>
              <a:chOff x="0" y="0"/>
              <a:chExt cx="406400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7821055" y="0"/>
              <a:ext cx="9735223" cy="9735223"/>
              <a:chOff x="0" y="0"/>
              <a:chExt cx="406400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04491" y="4549444"/>
            <a:ext cx="13167209" cy="7301418"/>
            <a:chOff x="0" y="0"/>
            <a:chExt cx="17556279" cy="973522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735223" cy="9735223"/>
              <a:chOff x="0" y="0"/>
              <a:chExt cx="406400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7821055" y="0"/>
              <a:ext cx="9735223" cy="9735223"/>
              <a:chOff x="0" y="0"/>
              <a:chExt cx="406400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04491" y="4549444"/>
            <a:ext cx="13167209" cy="7301418"/>
            <a:chOff x="0" y="0"/>
            <a:chExt cx="17556279" cy="973522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735223" cy="9735223"/>
              <a:chOff x="0" y="0"/>
              <a:chExt cx="406400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7821055" y="0"/>
              <a:ext cx="9735223" cy="9735223"/>
              <a:chOff x="0" y="0"/>
              <a:chExt cx="406400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0" y="-1143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" b="-55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34623" y="5883707"/>
            <a:ext cx="12291032" cy="6815564"/>
            <a:chOff x="0" y="0"/>
            <a:chExt cx="16388043" cy="908741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087419" cy="9087419"/>
              <a:chOff x="0" y="0"/>
              <a:chExt cx="406400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7300624" y="0"/>
              <a:ext cx="9087419" cy="9087419"/>
              <a:chOff x="0" y="0"/>
              <a:chExt cx="406400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r="-223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25507" y="3779837"/>
            <a:ext cx="13510372" cy="7491707"/>
            <a:chOff x="0" y="0"/>
            <a:chExt cx="18013830" cy="99889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 rot="-10800000">
            <a:off x="9951446" y="-1506081"/>
            <a:ext cx="13510372" cy="7491707"/>
            <a:chOff x="0" y="0"/>
            <a:chExt cx="18013830" cy="998894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9988942" cy="9988942"/>
              <a:chOff x="0" y="0"/>
              <a:chExt cx="406400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8024887" y="0"/>
              <a:ext cx="9988942" cy="9988942"/>
              <a:chOff x="0" y="0"/>
              <a:chExt cx="406400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1028700" y="508345"/>
            <a:ext cx="15677933" cy="105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9"/>
              </a:lnSpc>
            </a:pPr>
            <a:r>
              <a:rPr lang="en-US" sz="6999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INSIGHTS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1663887"/>
            <a:ext cx="16230600" cy="7594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7079" lvl="1" indent="-383540" algn="l">
              <a:lnSpc>
                <a:spcPts val="6039"/>
              </a:lnSpc>
              <a:buFont typeface="Arial"/>
              <a:buChar char="•"/>
            </a:pPr>
            <a:r>
              <a:rPr lang="en-US" sz="35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 cars have an engine size between 3.0 and 4.0 liters.</a:t>
            </a:r>
          </a:p>
          <a:p>
            <a:pPr marL="767079" lvl="1" indent="-383540" algn="l">
              <a:lnSpc>
                <a:spcPts val="6039"/>
              </a:lnSpc>
              <a:buFont typeface="Arial"/>
              <a:buChar char="•"/>
            </a:pPr>
            <a:r>
              <a:rPr lang="en-US" sz="35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“Used cars” were the most preferred condition, followed by "Like New".</a:t>
            </a:r>
          </a:p>
          <a:p>
            <a:pPr marL="767079" lvl="1" indent="-383540" algn="l">
              <a:lnSpc>
                <a:spcPts val="6039"/>
              </a:lnSpc>
              <a:buFont typeface="Arial"/>
              <a:buChar char="•"/>
            </a:pPr>
            <a:r>
              <a:rPr lang="en-US" sz="35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Diesel was the most preferred fuel type among the vehicles.</a:t>
            </a:r>
          </a:p>
          <a:p>
            <a:pPr marL="767079" lvl="1" indent="-383540" algn="l">
              <a:lnSpc>
                <a:spcPts val="6039"/>
              </a:lnSpc>
              <a:buFont typeface="Arial"/>
              <a:buChar char="•"/>
            </a:pPr>
            <a:r>
              <a:rPr lang="en-US" sz="35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Manual transmission was the most commonly chosen transmission type.</a:t>
            </a:r>
          </a:p>
          <a:p>
            <a:pPr marL="767079" lvl="1" indent="-383540" algn="l">
              <a:lnSpc>
                <a:spcPts val="6039"/>
              </a:lnSpc>
              <a:buFont typeface="Arial"/>
              <a:buChar char="•"/>
            </a:pPr>
            <a:r>
              <a:rPr lang="en-US" sz="35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Electric cars tend to have larger engine sizes compared to other fuel types.</a:t>
            </a:r>
          </a:p>
          <a:p>
            <a:pPr marL="767079" lvl="1" indent="-383540" algn="l">
              <a:lnSpc>
                <a:spcPts val="6039"/>
              </a:lnSpc>
              <a:buFont typeface="Arial"/>
              <a:buChar char="•"/>
            </a:pPr>
            <a:r>
              <a:rPr lang="en-US" sz="35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 average, automatic cars have a slightly higher price than manual cars.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323</Words>
  <Application>Microsoft Office PowerPoint</Application>
  <PresentationFormat>Custom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Poppins Bold Italics</vt:lpstr>
      <vt:lpstr>Arial</vt:lpstr>
      <vt:lpstr>Calibri</vt:lpstr>
      <vt:lpstr>Poppins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TEST</dc:title>
  <cp:lastModifiedBy>Kishore Vasudevan</cp:lastModifiedBy>
  <cp:revision>2</cp:revision>
  <dcterms:created xsi:type="dcterms:W3CDTF">2006-08-16T00:00:00Z</dcterms:created>
  <dcterms:modified xsi:type="dcterms:W3CDTF">2025-05-28T05:04:30Z</dcterms:modified>
  <dc:identifier>DAGmxoD38BY</dc:identifier>
</cp:coreProperties>
</file>